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9" roundtripDataSignature="AMtx7mjYP0tEVf01AN56aG9x2gybQcms7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C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9" name="Google Shape;99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29037e3f78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29037e3f78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229037e3f78_0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29037e3f78_0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29037e3f78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229037e3f78_0_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29037e3f78_0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29037e3f78_0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229037e3f78_0_2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29aa0db0b2_0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29aa0db0b2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229aa0db0b2_0_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29aa0db0b2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29aa0db0b2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g229aa0db0b2_0_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29aa0db0b2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29aa0db0b2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229aa0db0b2_0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c870c5b67_0_2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c870c5b67_0_2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22c870c5b67_0_28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29aa0db0b2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29aa0db0b2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229aa0db0b2_0_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b24147a820_3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1b24147a820_3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4" name="Google Shape;10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b24147a820_3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1b24147a820_3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b24147a820_3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1b24147a820_3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b24147a820_3_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g1b24147a820_3_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af1f1b13bd_3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1af1f1b13bd_3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9" name="Google Shape;24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2c870c5b67_0_10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1" name="Google Shape;111;g22c870c5b67_0_10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2c870c5b67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7" name="Google Shape;117;g22c870c5b67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2c870c5b67_0_19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3" name="Google Shape;123;g22c870c5b67_0_19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29aa0db0b2_0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29aa0db0b2_0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229aa0db0b2_0_2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e01aeb3d98_4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e01aeb3d98_4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1e01aeb3d98_4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29037e3f78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29037e3f78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229037e3f78_0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29037e3f78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29037e3f78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229037e3f78_0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1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apositiva de título">
  <p:cSld name="1_Diapositiva de título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nterfaz de usuario gráfica, Texto, Aplicación&#10;&#10;Descripción generada automáticamente" id="16" name="Google Shape;16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9" name="Google Shape;59;p1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1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1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3" name="Google Shape;73;p2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4" name="Google Shape;74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2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1" name="Google Shape;81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Encabezado de sección">
  <p:cSld name="2_Encabezado de sección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trón de fondo&#10;&#10;Descripción generada automáticamente" id="18" name="Google Shape;18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54859" y="303050"/>
            <a:ext cx="855785" cy="833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Encabezado de sección">
  <p:cSld name="1_Encabezado de sección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027833" y="317431"/>
            <a:ext cx="811391" cy="790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4" name="Google Shape;34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rive.google.com/file/d/1fN5qtNxrZFZ5VbQ588vhKWSiStDfJ_cj/view?usp=share_link" TargetMode="External"/><Relationship Id="rId4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rive.google.com/file/d/1jyIhapoc-dxn-pi1YoV4K45gZ11FntFF/view?usp=share_link" TargetMode="External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7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rive.google.com/file/d/1qYZ3AuMRpwOf6lxwYFn7tNsUPaC_2Asu/view?usp=share_link" TargetMode="External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drive.google.com/file/d/10pxp-xGwqPaTxuHiOuEbGOECJiSTsk0o/view?usp=share_link" TargetMode="External"/><Relationship Id="rId4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rive.google.com/file/d/1iiZqnijscajt76YVyvJhgVTDaHuMAAFS/view?usp=share_link" TargetMode="External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spreadsheets/d/10i3wE806H29KcCa5I6laPrVQ3wgLR9LZ/edit?usp=share_link&amp;ouid=115677393618020184395&amp;rtpof=true&amp;sd=true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 txBox="1"/>
          <p:nvPr/>
        </p:nvSpPr>
        <p:spPr>
          <a:xfrm>
            <a:off x="954047" y="3044261"/>
            <a:ext cx="6453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es-CO" sz="4400" u="none" cap="none" strike="noStrike">
                <a:solidFill>
                  <a:srgbClr val="3F3F3F"/>
                </a:solidFill>
              </a:rPr>
              <a:t>Exercise PD</a:t>
            </a:r>
            <a:endParaRPr b="1" sz="44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29037e3f78_0_15"/>
          <p:cNvSpPr txBox="1"/>
          <p:nvPr>
            <p:ph idx="4294967295" type="title"/>
          </p:nvPr>
        </p:nvSpPr>
        <p:spPr>
          <a:xfrm>
            <a:off x="3287763" y="237900"/>
            <a:ext cx="5430300" cy="824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DIAGRAMA DE CLASES </a:t>
            </a:r>
            <a:endParaRPr/>
          </a:p>
        </p:txBody>
      </p:sp>
      <p:pic>
        <p:nvPicPr>
          <p:cNvPr id="161" name="Google Shape;161;g229037e3f78_0_1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79463" y="1207550"/>
            <a:ext cx="5846930" cy="5229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29037e3f78_0_20"/>
          <p:cNvSpPr txBox="1"/>
          <p:nvPr>
            <p:ph idx="4294967295" type="title"/>
          </p:nvPr>
        </p:nvSpPr>
        <p:spPr>
          <a:xfrm>
            <a:off x="2408613" y="258600"/>
            <a:ext cx="7230000" cy="871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DIAGRAMA DE </a:t>
            </a:r>
            <a:r>
              <a:rPr lang="es-CO"/>
              <a:t>DISTRIBUCIÓN</a:t>
            </a:r>
            <a:endParaRPr/>
          </a:p>
        </p:txBody>
      </p:sp>
      <p:pic>
        <p:nvPicPr>
          <p:cNvPr id="168" name="Google Shape;168;g229037e3f78_0_2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9550" y="1130400"/>
            <a:ext cx="9056335" cy="520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29037e3f78_0_25"/>
          <p:cNvSpPr txBox="1"/>
          <p:nvPr>
            <p:ph idx="4294967295" type="title"/>
          </p:nvPr>
        </p:nvSpPr>
        <p:spPr>
          <a:xfrm>
            <a:off x="838200" y="4127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PROTOTIPO NAVEGABLE DEL SOFTWARE (HTML -CSS) </a:t>
            </a:r>
            <a:endParaRPr/>
          </a:p>
        </p:txBody>
      </p:sp>
      <p:pic>
        <p:nvPicPr>
          <p:cNvPr id="175" name="Google Shape;175;g229037e3f78_0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0188" y="1442875"/>
            <a:ext cx="9191626" cy="517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29aa0db0b2_0_3"/>
          <p:cNvSpPr txBox="1"/>
          <p:nvPr>
            <p:ph idx="4294967295" type="title"/>
          </p:nvPr>
        </p:nvSpPr>
        <p:spPr>
          <a:xfrm>
            <a:off x="3404250" y="268950"/>
            <a:ext cx="5383500" cy="920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ATENCIÓN AL CLIENTE</a:t>
            </a:r>
            <a:endParaRPr/>
          </a:p>
        </p:txBody>
      </p:sp>
      <p:pic>
        <p:nvPicPr>
          <p:cNvPr id="182" name="Google Shape;182;g229aa0db0b2_0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3888" y="1189050"/>
            <a:ext cx="8644224" cy="4862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29aa0db0b2_0_9"/>
          <p:cNvSpPr txBox="1"/>
          <p:nvPr>
            <p:ph idx="4294967295" type="title"/>
          </p:nvPr>
        </p:nvSpPr>
        <p:spPr>
          <a:xfrm>
            <a:off x="4938525" y="289625"/>
            <a:ext cx="17580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LOGIN</a:t>
            </a:r>
            <a:endParaRPr/>
          </a:p>
        </p:txBody>
      </p:sp>
      <p:pic>
        <p:nvPicPr>
          <p:cNvPr id="189" name="Google Shape;189;g229aa0db0b2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5413" y="1280525"/>
            <a:ext cx="8644224" cy="4862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29aa0db0b2_0_15"/>
          <p:cNvSpPr txBox="1"/>
          <p:nvPr>
            <p:ph idx="4294967295" type="title"/>
          </p:nvPr>
        </p:nvSpPr>
        <p:spPr>
          <a:xfrm>
            <a:off x="4821450" y="299975"/>
            <a:ext cx="2549100" cy="96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REGISTRO</a:t>
            </a:r>
            <a:endParaRPr/>
          </a:p>
        </p:txBody>
      </p:sp>
      <p:pic>
        <p:nvPicPr>
          <p:cNvPr id="196" name="Google Shape;196;g229aa0db0b2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3888" y="1260875"/>
            <a:ext cx="8644224" cy="4862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g22c870c5b67_0_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1477" y="1130825"/>
            <a:ext cx="8954549" cy="5036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g22c870c5b67_0_288"/>
          <p:cNvSpPr txBox="1"/>
          <p:nvPr/>
        </p:nvSpPr>
        <p:spPr>
          <a:xfrm>
            <a:off x="4876200" y="268925"/>
            <a:ext cx="24396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4400">
                <a:latin typeface="Calibri"/>
                <a:ea typeface="Calibri"/>
                <a:cs typeface="Calibri"/>
                <a:sym typeface="Calibri"/>
              </a:rPr>
              <a:t>INFORME</a:t>
            </a:r>
            <a:endParaRPr sz="4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29aa0db0b2_0_21"/>
          <p:cNvSpPr txBox="1"/>
          <p:nvPr>
            <p:ph idx="4294967295" type="title"/>
          </p:nvPr>
        </p:nvSpPr>
        <p:spPr>
          <a:xfrm>
            <a:off x="4285950" y="299975"/>
            <a:ext cx="3620100" cy="969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DISCAPACIDAD</a:t>
            </a:r>
            <a:endParaRPr/>
          </a:p>
        </p:txBody>
      </p:sp>
      <p:pic>
        <p:nvPicPr>
          <p:cNvPr id="210" name="Google Shape;210;g229aa0db0b2_0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200" y="1269275"/>
            <a:ext cx="10555550" cy="512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0"/>
          <p:cNvSpPr txBox="1"/>
          <p:nvPr>
            <p:ph idx="4294967295" type="title"/>
          </p:nvPr>
        </p:nvSpPr>
        <p:spPr>
          <a:xfrm>
            <a:off x="4389300" y="331000"/>
            <a:ext cx="34134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CO"/>
              <a:t>WIREFRAMES</a:t>
            </a:r>
            <a:endParaRPr/>
          </a:p>
        </p:txBody>
      </p:sp>
      <p:pic>
        <p:nvPicPr>
          <p:cNvPr id="216" name="Google Shape;216;p40"/>
          <p:cNvPicPr preferRelativeResize="0"/>
          <p:nvPr/>
        </p:nvPicPr>
        <p:blipFill rotWithShape="1">
          <a:blip r:embed="rId3">
            <a:alphaModFix/>
          </a:blip>
          <a:srcRect b="10959" l="23875" r="20652" t="12181"/>
          <a:stretch/>
        </p:blipFill>
        <p:spPr>
          <a:xfrm>
            <a:off x="2691700" y="1334200"/>
            <a:ext cx="6808581" cy="5303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b24147a820_3_16"/>
          <p:cNvSpPr txBox="1"/>
          <p:nvPr>
            <p:ph idx="4294967295" type="title"/>
          </p:nvPr>
        </p:nvSpPr>
        <p:spPr>
          <a:xfrm>
            <a:off x="4389300" y="267400"/>
            <a:ext cx="34134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CO"/>
              <a:t>WIREFRAMES</a:t>
            </a:r>
            <a:endParaRPr/>
          </a:p>
        </p:txBody>
      </p:sp>
      <p:pic>
        <p:nvPicPr>
          <p:cNvPr id="222" name="Google Shape;222;g1b24147a820_3_16"/>
          <p:cNvPicPr preferRelativeResize="0"/>
          <p:nvPr/>
        </p:nvPicPr>
        <p:blipFill rotWithShape="1">
          <a:blip r:embed="rId3">
            <a:alphaModFix/>
          </a:blip>
          <a:srcRect b="5775" l="25625" r="20070" t="13566"/>
          <a:stretch/>
        </p:blipFill>
        <p:spPr>
          <a:xfrm>
            <a:off x="2887613" y="1270600"/>
            <a:ext cx="6416775" cy="535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"/>
          <p:cNvSpPr txBox="1"/>
          <p:nvPr/>
        </p:nvSpPr>
        <p:spPr>
          <a:xfrm>
            <a:off x="4283400" y="175850"/>
            <a:ext cx="36252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4400"/>
              <a:buFont typeface="Work Sans Medium"/>
              <a:buNone/>
            </a:pPr>
            <a:r>
              <a:rPr i="0" lang="es-CO" sz="4400" u="none" cap="none" strike="noStrik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s-CO" sz="440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NTEGRANTES</a:t>
            </a:r>
            <a:endParaRPr i="0" sz="4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4"/>
          <p:cNvSpPr txBox="1"/>
          <p:nvPr/>
        </p:nvSpPr>
        <p:spPr>
          <a:xfrm>
            <a:off x="466574" y="2644061"/>
            <a:ext cx="53559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O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Paula Andrea Durango Gutiérrez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O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Ángel Daniel Manrique Ramírez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O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Jesús David Espitia Correa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O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Cielo Nicole Munar Fino </a:t>
            </a:r>
            <a:endParaRPr/>
          </a:p>
        </p:txBody>
      </p:sp>
      <p:pic>
        <p:nvPicPr>
          <p:cNvPr id="108" name="Google Shape;108;p4"/>
          <p:cNvPicPr preferRelativeResize="0"/>
          <p:nvPr/>
        </p:nvPicPr>
        <p:blipFill rotWithShape="1">
          <a:blip r:embed="rId4">
            <a:alphaModFix/>
          </a:blip>
          <a:srcRect b="1590" l="0" r="0" t="-1590"/>
          <a:stretch/>
        </p:blipFill>
        <p:spPr>
          <a:xfrm>
            <a:off x="6414842" y="1556061"/>
            <a:ext cx="3926125" cy="47192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b24147a820_3_20"/>
          <p:cNvSpPr txBox="1"/>
          <p:nvPr>
            <p:ph idx="4294967295" type="title"/>
          </p:nvPr>
        </p:nvSpPr>
        <p:spPr>
          <a:xfrm>
            <a:off x="4389300" y="267400"/>
            <a:ext cx="34134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CO"/>
              <a:t>WIREFRAMES</a:t>
            </a:r>
            <a:endParaRPr/>
          </a:p>
        </p:txBody>
      </p:sp>
      <p:pic>
        <p:nvPicPr>
          <p:cNvPr id="228" name="Google Shape;228;g1b24147a820_3_20"/>
          <p:cNvPicPr preferRelativeResize="0"/>
          <p:nvPr/>
        </p:nvPicPr>
        <p:blipFill rotWithShape="1">
          <a:blip r:embed="rId3">
            <a:alphaModFix/>
          </a:blip>
          <a:srcRect b="5881" l="24602" r="21445" t="13107"/>
          <a:stretch/>
        </p:blipFill>
        <p:spPr>
          <a:xfrm>
            <a:off x="2940061" y="1270600"/>
            <a:ext cx="6311876" cy="5328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b24147a820_3_28"/>
          <p:cNvSpPr txBox="1"/>
          <p:nvPr>
            <p:ph idx="4294967295" type="title"/>
          </p:nvPr>
        </p:nvSpPr>
        <p:spPr>
          <a:xfrm>
            <a:off x="4389300" y="267400"/>
            <a:ext cx="34134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CO"/>
              <a:t>WIREFRAMES</a:t>
            </a:r>
            <a:endParaRPr/>
          </a:p>
        </p:txBody>
      </p:sp>
      <p:pic>
        <p:nvPicPr>
          <p:cNvPr id="234" name="Google Shape;234;g1b24147a820_3_28"/>
          <p:cNvPicPr preferRelativeResize="0"/>
          <p:nvPr/>
        </p:nvPicPr>
        <p:blipFill rotWithShape="1">
          <a:blip r:embed="rId3">
            <a:alphaModFix/>
          </a:blip>
          <a:srcRect b="6029" l="23464" r="21647" t="12814"/>
          <a:stretch/>
        </p:blipFill>
        <p:spPr>
          <a:xfrm>
            <a:off x="2968977" y="1270600"/>
            <a:ext cx="6254036" cy="5366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b24147a820_3_34"/>
          <p:cNvSpPr txBox="1"/>
          <p:nvPr>
            <p:ph idx="4294967295" type="title"/>
          </p:nvPr>
        </p:nvSpPr>
        <p:spPr>
          <a:xfrm>
            <a:off x="4389300" y="267400"/>
            <a:ext cx="34134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CO"/>
              <a:t>WIREFRAMES</a:t>
            </a:r>
            <a:endParaRPr/>
          </a:p>
        </p:txBody>
      </p:sp>
      <p:pic>
        <p:nvPicPr>
          <p:cNvPr id="240" name="Google Shape;240;g1b24147a820_3_34"/>
          <p:cNvPicPr preferRelativeResize="0"/>
          <p:nvPr/>
        </p:nvPicPr>
        <p:blipFill rotWithShape="1">
          <a:blip r:embed="rId3">
            <a:alphaModFix/>
          </a:blip>
          <a:srcRect b="5767" l="23875" r="21625" t="13911"/>
          <a:stretch/>
        </p:blipFill>
        <p:spPr>
          <a:xfrm>
            <a:off x="2820858" y="1270600"/>
            <a:ext cx="6550267" cy="542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af1f1b13bd_3_8"/>
          <p:cNvSpPr txBox="1"/>
          <p:nvPr>
            <p:ph idx="4294967295" type="title"/>
          </p:nvPr>
        </p:nvSpPr>
        <p:spPr>
          <a:xfrm>
            <a:off x="4389300" y="267400"/>
            <a:ext cx="34134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CO"/>
              <a:t>WIREFRAMES</a:t>
            </a:r>
            <a:endParaRPr/>
          </a:p>
        </p:txBody>
      </p:sp>
      <p:pic>
        <p:nvPicPr>
          <p:cNvPr id="246" name="Google Shape;246;g1af1f1b13bd_3_8"/>
          <p:cNvPicPr preferRelativeResize="0"/>
          <p:nvPr/>
        </p:nvPicPr>
        <p:blipFill rotWithShape="1">
          <a:blip r:embed="rId3">
            <a:alphaModFix/>
          </a:blip>
          <a:srcRect b="5766" l="24070" r="21433" t="14259"/>
          <a:stretch/>
        </p:blipFill>
        <p:spPr>
          <a:xfrm>
            <a:off x="2840738" y="1270600"/>
            <a:ext cx="6510523" cy="537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n que contiene Interfaz de usuario gráfica&#10;&#10;Descripción generada automáticamente" id="251" name="Google Shape;25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2c870c5b67_0_104"/>
          <p:cNvSpPr txBox="1"/>
          <p:nvPr>
            <p:ph idx="4294967295" type="title"/>
          </p:nvPr>
        </p:nvSpPr>
        <p:spPr>
          <a:xfrm>
            <a:off x="3680400" y="335875"/>
            <a:ext cx="4831200" cy="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CO"/>
              <a:t>OBJETIVO GENERAL </a:t>
            </a:r>
            <a:endParaRPr/>
          </a:p>
        </p:txBody>
      </p:sp>
      <p:sp>
        <p:nvSpPr>
          <p:cNvPr id="114" name="Google Shape;114;g22c870c5b67_0_104"/>
          <p:cNvSpPr txBox="1"/>
          <p:nvPr/>
        </p:nvSpPr>
        <p:spPr>
          <a:xfrm>
            <a:off x="843150" y="2397755"/>
            <a:ext cx="10505700" cy="20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s-CO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Crear un sistema de información web que ofrezca material de apoyo (ejercicios y medios audiovisuales), que contengan información pertinente para que este sea de ayuda para las personas con discapacidad física.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2c870c5b67_0_4"/>
          <p:cNvSpPr txBox="1"/>
          <p:nvPr>
            <p:ph idx="4294967295" type="title"/>
          </p:nvPr>
        </p:nvSpPr>
        <p:spPr>
          <a:xfrm>
            <a:off x="3224550" y="358374"/>
            <a:ext cx="5742900" cy="8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CO"/>
              <a:t>OBJETIVOS ESPECÍFICOS </a:t>
            </a:r>
            <a:endParaRPr/>
          </a:p>
        </p:txBody>
      </p:sp>
      <p:sp>
        <p:nvSpPr>
          <p:cNvPr id="120" name="Google Shape;120;g22c870c5b67_0_4"/>
          <p:cNvSpPr txBox="1"/>
          <p:nvPr/>
        </p:nvSpPr>
        <p:spPr>
          <a:xfrm>
            <a:off x="609000" y="1197148"/>
            <a:ext cx="10974000" cy="44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334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•"/>
            </a:pPr>
            <a:r>
              <a:rPr lang="es-CO" sz="3000"/>
              <a:t>Averiguar i</a:t>
            </a:r>
            <a:r>
              <a:rPr b="0" i="0" lang="es-CO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nformaci</a:t>
            </a:r>
            <a:r>
              <a:rPr b="0" i="0" lang="es-CO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ón</a:t>
            </a:r>
            <a:r>
              <a:rPr lang="es-CO" sz="3000"/>
              <a:t> pertinente </a:t>
            </a:r>
            <a:r>
              <a:rPr b="0" i="0" lang="es-CO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sobre los tipos de discapacidad.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334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•"/>
            </a:pPr>
            <a:r>
              <a:rPr lang="es-CO" sz="3000"/>
              <a:t>Indagar información profesional sobre los ejercicios.</a:t>
            </a:r>
            <a:endParaRPr sz="3000"/>
          </a:p>
          <a:p>
            <a:pPr indent="-5334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•"/>
            </a:pPr>
            <a:r>
              <a:rPr lang="es-CO" sz="3000"/>
              <a:t>Implementar el sintetizador de voz.</a:t>
            </a:r>
            <a:endParaRPr sz="3000"/>
          </a:p>
          <a:p>
            <a:pPr indent="-5334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•"/>
            </a:pPr>
            <a:r>
              <a:rPr lang="es-CO" sz="3000">
                <a:solidFill>
                  <a:schemeClr val="dk1"/>
                </a:solidFill>
              </a:rPr>
              <a:t>Permitir que la persona interesada en dicha discapacidad visualice el contenido audiovisual relacionado a esta.</a:t>
            </a:r>
            <a:endParaRPr i="0" sz="4800" u="none" cap="none" strike="noStrike">
              <a:solidFill>
                <a:srgbClr val="000000"/>
              </a:solidFill>
            </a:endParaRPr>
          </a:p>
          <a:p>
            <a:pPr indent="-5334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•"/>
            </a:pPr>
            <a:r>
              <a:rPr lang="es-CO" sz="3000"/>
              <a:t>Investigar tecnologías webs modernas en el desarrollo del aplicativo.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t/>
            </a:r>
            <a:endParaRPr b="0" i="0" sz="4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2c870c5b67_0_196"/>
          <p:cNvSpPr txBox="1"/>
          <p:nvPr>
            <p:ph idx="4294967295" type="title"/>
          </p:nvPr>
        </p:nvSpPr>
        <p:spPr>
          <a:xfrm>
            <a:off x="4943100" y="260900"/>
            <a:ext cx="2305800" cy="88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CO"/>
              <a:t>ALCANCE </a:t>
            </a:r>
            <a:endParaRPr/>
          </a:p>
        </p:txBody>
      </p:sp>
      <p:sp>
        <p:nvSpPr>
          <p:cNvPr id="126" name="Google Shape;126;g22c870c5b67_0_196"/>
          <p:cNvSpPr txBox="1"/>
          <p:nvPr/>
        </p:nvSpPr>
        <p:spPr>
          <a:xfrm flipH="1">
            <a:off x="1020825" y="2147950"/>
            <a:ext cx="103956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s-CO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Profundizar información que proporcionará un sistema de información web que ofrezca material de apoyo y </a:t>
            </a:r>
            <a:r>
              <a:rPr lang="es-CO" sz="3000"/>
              <a:t>gestione</a:t>
            </a:r>
            <a:r>
              <a:rPr b="0" i="0" lang="es-CO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las distintas discapacidades físicas, contará con el enfoque y las opiniones del cliente que tiene frente </a:t>
            </a:r>
            <a:r>
              <a:rPr lang="es-CO" sz="3000"/>
              <a:t>al sitio web.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29aa0db0b2_0_27"/>
          <p:cNvSpPr txBox="1"/>
          <p:nvPr>
            <p:ph idx="4294967295" type="title"/>
          </p:nvPr>
        </p:nvSpPr>
        <p:spPr>
          <a:xfrm>
            <a:off x="2130600" y="354075"/>
            <a:ext cx="7930800" cy="1052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CO"/>
              <a:t>MODELO ENTIDAD-</a:t>
            </a:r>
            <a:r>
              <a:rPr lang="es-CO"/>
              <a:t>RELACIÓN</a:t>
            </a:r>
            <a:endParaRPr/>
          </a:p>
        </p:txBody>
      </p:sp>
      <p:pic>
        <p:nvPicPr>
          <p:cNvPr id="133" name="Google Shape;133;g229aa0db0b2_0_27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45038" y="1277375"/>
            <a:ext cx="9301927" cy="5397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e01aeb3d98_4_0"/>
          <p:cNvSpPr txBox="1"/>
          <p:nvPr>
            <p:ph idx="4294967295" type="title"/>
          </p:nvPr>
        </p:nvSpPr>
        <p:spPr>
          <a:xfrm>
            <a:off x="3070813" y="223625"/>
            <a:ext cx="6050400" cy="824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MODELO RELACIONAL</a:t>
            </a:r>
            <a:endParaRPr/>
          </a:p>
        </p:txBody>
      </p:sp>
      <p:pic>
        <p:nvPicPr>
          <p:cNvPr id="140" name="Google Shape;140;g1e01aeb3d98_4_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69713" y="1179200"/>
            <a:ext cx="6852585" cy="537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29037e3f78_0_10"/>
          <p:cNvSpPr txBox="1"/>
          <p:nvPr>
            <p:ph idx="4294967295" type="title"/>
          </p:nvPr>
        </p:nvSpPr>
        <p:spPr>
          <a:xfrm>
            <a:off x="2991300" y="269275"/>
            <a:ext cx="6209400" cy="948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DICCIONARIO DE DATOS</a:t>
            </a:r>
            <a:endParaRPr/>
          </a:p>
        </p:txBody>
      </p:sp>
      <p:pic>
        <p:nvPicPr>
          <p:cNvPr id="147" name="Google Shape;147;g229037e3f78_0_1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1238" y="1217875"/>
            <a:ext cx="9429533" cy="5335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29037e3f78_0_5"/>
          <p:cNvSpPr txBox="1"/>
          <p:nvPr>
            <p:ph idx="4294967295" type="title"/>
          </p:nvPr>
        </p:nvSpPr>
        <p:spPr>
          <a:xfrm>
            <a:off x="3705450" y="242275"/>
            <a:ext cx="4781100" cy="886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NORMALIZACIÓN</a:t>
            </a:r>
            <a:r>
              <a:rPr lang="es-CO"/>
              <a:t> </a:t>
            </a:r>
            <a:endParaRPr/>
          </a:p>
        </p:txBody>
      </p:sp>
      <p:pic>
        <p:nvPicPr>
          <p:cNvPr id="154" name="Google Shape;154;g229037e3f78_0_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9188" y="1198425"/>
            <a:ext cx="10033618" cy="542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2020-10-01T23:51:28Z</dcterms:created>
  <dc:creator>Jorge Enrique Pedraza Sanchez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